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7"/>
  </p:notesMasterIdLst>
  <p:handoutMasterIdLst>
    <p:handoutMasterId r:id="rId8"/>
  </p:handoutMasterIdLst>
  <p:sldIdLst>
    <p:sldId id="256" r:id="rId2"/>
    <p:sldId id="335" r:id="rId3"/>
    <p:sldId id="402" r:id="rId4"/>
    <p:sldId id="363" r:id="rId5"/>
    <p:sldId id="403" r:id="rId6"/>
  </p:sldIdLst>
  <p:sldSz cx="9144000" cy="6858000" type="screen4x3"/>
  <p:notesSz cx="6797675" cy="99266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EE9E"/>
    <a:srgbClr val="A774C4"/>
    <a:srgbClr val="D181BC"/>
    <a:srgbClr val="CC0066"/>
    <a:srgbClr val="663300"/>
    <a:srgbClr val="B9B199"/>
    <a:srgbClr val="134924"/>
    <a:srgbClr val="FF993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6" autoAdjust="0"/>
    <p:restoredTop sz="86203" autoAdjust="0"/>
  </p:normalViewPr>
  <p:slideViewPr>
    <p:cSldViewPr snapToGrid="0">
      <p:cViewPr varScale="1">
        <p:scale>
          <a:sx n="113" d="100"/>
          <a:sy n="113" d="100"/>
        </p:scale>
        <p:origin x="-1500" y="-96"/>
      </p:cViewPr>
      <p:guideLst>
        <p:guide orient="horz" pos="3862"/>
        <p:guide pos="5759"/>
      </p:guideLst>
    </p:cSldViewPr>
  </p:slideViewPr>
  <p:outlineViewPr>
    <p:cViewPr>
      <p:scale>
        <a:sx n="25" d="100"/>
        <a:sy n="25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9" d="100"/>
          <a:sy n="99" d="100"/>
        </p:scale>
        <p:origin x="-1962" y="-102"/>
      </p:cViewPr>
      <p:guideLst>
        <p:guide orient="horz" pos="3127"/>
        <p:guide pos="2141"/>
      </p:guideLst>
    </p:cSldViewPr>
  </p:notes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197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197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197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0D8D74E-246F-4205-BBF4-EC28D31B2258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2007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07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l-SI" noProof="0" smtClean="0"/>
              <a:t>Click to edit Master text styles</a:t>
            </a:r>
          </a:p>
          <a:p>
            <a:pPr lvl="1"/>
            <a:r>
              <a:rPr lang="sl-SI" noProof="0" smtClean="0"/>
              <a:t>Second level</a:t>
            </a:r>
          </a:p>
          <a:p>
            <a:pPr lvl="2"/>
            <a:r>
              <a:rPr lang="sl-SI" noProof="0" smtClean="0"/>
              <a:t>Third level</a:t>
            </a:r>
          </a:p>
          <a:p>
            <a:pPr lvl="3"/>
            <a:r>
              <a:rPr lang="sl-SI" noProof="0" smtClean="0"/>
              <a:t>Fourth level</a:t>
            </a:r>
          </a:p>
          <a:p>
            <a:pPr lvl="4"/>
            <a:r>
              <a:rPr lang="sl-SI" noProof="0" smtClean="0"/>
              <a:t>Fifth level</a:t>
            </a:r>
          </a:p>
        </p:txBody>
      </p:sp>
      <p:sp>
        <p:nvSpPr>
          <p:cNvPr id="2007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2007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D5DFF4E-840B-43FB-AE53-7BDB6B10BBEC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FB3808-7553-4E1E-8268-10BA1787F716}" type="slidenum">
              <a:rPr lang="sl-SI" smtClean="0"/>
              <a:pPr/>
              <a:t>1</a:t>
            </a:fld>
            <a:endParaRPr lang="sl-SI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sl-SI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sl-SI"/>
              <a:t>Click to edit Master title style</a:t>
            </a:r>
          </a:p>
        </p:txBody>
      </p:sp>
      <p:sp>
        <p:nvSpPr>
          <p:cNvPr id="2222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sl-SI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9D9806-C377-4483-A065-1B04E5590E77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2C9C6B-9C0A-4D72-813C-6D39252E2AC0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9D47A2-B1F1-4B85-A64D-1F65499BCCBE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AA7DF-C3F5-47F3-96CA-220E248AB59F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sl-SI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D4894A-F3B2-421F-B50C-0D5033A8097C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01A222-2119-4E07-AD81-4F2DF61F5DCB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5E0BA0-AB1B-41D6-8E91-321C9C8617F6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3BF745-9E9E-4794-BE42-CDA3190618A7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21E1AE-B95A-476F-B26C-F3653AE06132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DBF610-1141-43F4-816E-BA14B8007F97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951F90-EAD7-415B-85C2-57BA77585F33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5E1A68-5701-4EBA-92E0-37DD310D1FD5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98F0FF-5211-4349-89E9-4B73F58746AD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l-SI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B1CB85-112C-47A6-9697-54FA560D3D1D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l-SI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l-SI" smtClean="0"/>
              <a:t>Click to edit Master text styles</a:t>
            </a:r>
          </a:p>
          <a:p>
            <a:pPr lvl="1"/>
            <a:r>
              <a:rPr lang="sl-SI" smtClean="0"/>
              <a:t>Second level</a:t>
            </a:r>
          </a:p>
          <a:p>
            <a:pPr lvl="2"/>
            <a:r>
              <a:rPr lang="sl-SI" smtClean="0"/>
              <a:t>Third level</a:t>
            </a:r>
          </a:p>
          <a:p>
            <a:pPr lvl="3"/>
            <a:r>
              <a:rPr lang="sl-SI" smtClean="0"/>
              <a:t>Fourth level</a:t>
            </a:r>
          </a:p>
          <a:p>
            <a:pPr lvl="4"/>
            <a:r>
              <a:rPr lang="sl-SI" smtClean="0"/>
              <a:t>Fifth level</a:t>
            </a:r>
          </a:p>
        </p:txBody>
      </p:sp>
      <p:sp>
        <p:nvSpPr>
          <p:cNvPr id="1966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1966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1966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468E1526-C47E-4FA2-BAEA-9F0DCD386B9C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713846"/>
            <a:ext cx="9144000" cy="3376612"/>
          </a:xfrm>
        </p:spPr>
        <p:txBody>
          <a:bodyPr/>
          <a:lstStyle/>
          <a:p>
            <a:pPr eaLnBrk="1" hangingPunct="1"/>
            <a:r>
              <a:rPr lang="sl-SI" sz="4800" b="1" dirty="0" smtClean="0">
                <a:latin typeface="Tahoma" pitchFamily="34" charset="0"/>
              </a:rPr>
              <a:t>TEHNIČNA POSODOBITEV</a:t>
            </a:r>
            <a:br>
              <a:rPr lang="sl-SI" sz="4800" b="1" dirty="0" smtClean="0">
                <a:latin typeface="Tahoma" pitchFamily="34" charset="0"/>
              </a:rPr>
            </a:br>
            <a:r>
              <a:rPr lang="sl-SI" sz="4800" b="1" dirty="0" smtClean="0">
                <a:latin typeface="Tahoma" pitchFamily="34" charset="0"/>
              </a:rPr>
              <a:t>PROSTORSKIH IZVEDBENIH AKTOV PO ZUreP-3</a:t>
            </a:r>
            <a:endParaRPr lang="sl-SI" b="1" dirty="0" smtClean="0">
              <a:latin typeface="Tahoma" pitchFamily="34" charset="0"/>
            </a:endParaRPr>
          </a:p>
        </p:txBody>
      </p:sp>
      <p:sp>
        <p:nvSpPr>
          <p:cNvPr id="2051" name="Text Box 18"/>
          <p:cNvSpPr txBox="1">
            <a:spLocks noChangeArrowheads="1"/>
          </p:cNvSpPr>
          <p:nvPr/>
        </p:nvSpPr>
        <p:spPr bwMode="auto">
          <a:xfrm>
            <a:off x="0" y="4029306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sl-SI" sz="2800" dirty="0" smtClean="0">
                <a:latin typeface="Tahoma" pitchFamily="34" charset="0"/>
              </a:rPr>
              <a:t>30. 5. 2024</a:t>
            </a:r>
            <a:endParaRPr lang="en-GB" sz="2000" dirty="0">
              <a:latin typeface="Tahoma" pitchFamily="34" charset="0"/>
            </a:endParaRPr>
          </a:p>
        </p:txBody>
      </p:sp>
      <p:cxnSp>
        <p:nvCxnSpPr>
          <p:cNvPr id="2052" name="Straight Connector 3"/>
          <p:cNvCxnSpPr>
            <a:cxnSpLocks noChangeShapeType="1"/>
          </p:cNvCxnSpPr>
          <p:nvPr/>
        </p:nvCxnSpPr>
        <p:spPr bwMode="auto">
          <a:xfrm>
            <a:off x="0" y="3928827"/>
            <a:ext cx="91440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5" name="Text Box 18"/>
          <p:cNvSpPr txBox="1">
            <a:spLocks noChangeArrowheads="1"/>
          </p:cNvSpPr>
          <p:nvPr/>
        </p:nvSpPr>
        <p:spPr bwMode="auto">
          <a:xfrm rot="20586616">
            <a:off x="1873451" y="4911523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sl-SI" sz="7200" dirty="0" smtClean="0">
                <a:latin typeface="Viner Hand ITC" pitchFamily="66" charset="0"/>
              </a:rPr>
              <a:t>Dobrodošli!</a:t>
            </a:r>
            <a:endParaRPr lang="en-GB" sz="7200" dirty="0">
              <a:latin typeface="Viner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6"/>
          <p:cNvSpPr txBox="1">
            <a:spLocks noChangeArrowheads="1"/>
          </p:cNvSpPr>
          <p:nvPr/>
        </p:nvSpPr>
        <p:spPr bwMode="auto">
          <a:xfrm>
            <a:off x="0" y="0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sl-SI" sz="3600" b="1" dirty="0" smtClean="0">
                <a:solidFill>
                  <a:schemeClr val="tx2"/>
                </a:solidFill>
                <a:latin typeface="Tahoma" pitchFamily="34" charset="0"/>
              </a:rPr>
              <a:t>SLOVARČEK</a:t>
            </a:r>
            <a:endParaRPr lang="en-US" sz="3600" b="1" dirty="0" smtClean="0">
              <a:solidFill>
                <a:schemeClr val="tx2"/>
              </a:solidFill>
              <a:latin typeface="Tahoma" pitchFamily="34" charset="0"/>
            </a:endParaRPr>
          </a:p>
          <a:p>
            <a:pPr algn="ctr"/>
            <a:r>
              <a:rPr lang="sl-SI" sz="3600" dirty="0" smtClean="0">
                <a:solidFill>
                  <a:schemeClr val="tx2"/>
                </a:solidFill>
                <a:latin typeface="Tahoma" pitchFamily="34" charset="0"/>
              </a:rPr>
              <a:t>TEHNIČNE POSODOBITVE</a:t>
            </a:r>
            <a:endParaRPr lang="en-GB" sz="3600" dirty="0">
              <a:solidFill>
                <a:schemeClr val="tx2"/>
              </a:solidFill>
              <a:latin typeface="Tahoma" pitchFamily="34" charset="0"/>
            </a:endParaRPr>
          </a:p>
        </p:txBody>
      </p:sp>
      <p:sp>
        <p:nvSpPr>
          <p:cNvPr id="3076" name="Text Box 7"/>
          <p:cNvSpPr txBox="1">
            <a:spLocks noChangeArrowheads="1"/>
          </p:cNvSpPr>
          <p:nvPr/>
        </p:nvSpPr>
        <p:spPr bwMode="auto">
          <a:xfrm>
            <a:off x="323687" y="1375183"/>
            <a:ext cx="8644467" cy="478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Aft>
                <a:spcPts val="600"/>
              </a:spcAft>
              <a:tabLst>
                <a:tab pos="444500" algn="l"/>
                <a:tab pos="809625" algn="l"/>
                <a:tab pos="990600" algn="l"/>
                <a:tab pos="1438275" algn="l"/>
              </a:tabLst>
            </a:pPr>
            <a:r>
              <a:rPr lang="sl-SI" sz="2600" dirty="0" err="1" smtClean="0">
                <a:latin typeface="Tahoma" pitchFamily="34" charset="0"/>
              </a:rPr>
              <a:t>TP					</a:t>
            </a:r>
            <a:r>
              <a:rPr lang="sl-SI" sz="2600" dirty="0" smtClean="0">
                <a:latin typeface="Tahoma" pitchFamily="34" charset="0"/>
              </a:rPr>
              <a:t>tehnična posodobitev</a:t>
            </a:r>
          </a:p>
          <a:p>
            <a:pPr marL="457200" indent="-457200">
              <a:spcAft>
                <a:spcPts val="600"/>
              </a:spcAft>
              <a:tabLst>
                <a:tab pos="444500" algn="l"/>
                <a:tab pos="809625" algn="l"/>
                <a:tab pos="990600" algn="l"/>
                <a:tab pos="1438275" algn="l"/>
              </a:tabLst>
            </a:pPr>
            <a:r>
              <a:rPr lang="sl-SI" sz="2600" dirty="0" err="1" smtClean="0">
                <a:latin typeface="Tahoma" pitchFamily="34" charset="0"/>
              </a:rPr>
              <a:t>OPN			</a:t>
            </a:r>
            <a:r>
              <a:rPr lang="sl-SI" sz="2600" dirty="0" smtClean="0">
                <a:latin typeface="Tahoma" pitchFamily="34" charset="0"/>
              </a:rPr>
              <a:t>občinski prostorski načrt</a:t>
            </a:r>
          </a:p>
          <a:p>
            <a:pPr marL="457200" indent="-457200">
              <a:spcAft>
                <a:spcPts val="600"/>
              </a:spcAft>
              <a:tabLst>
                <a:tab pos="444500" algn="l"/>
                <a:tab pos="809625" algn="l"/>
                <a:tab pos="990600" algn="l"/>
                <a:tab pos="1438275" algn="l"/>
              </a:tabLst>
            </a:pPr>
            <a:r>
              <a:rPr lang="sl-SI" sz="2600" dirty="0" err="1" smtClean="0">
                <a:latin typeface="Tahoma" pitchFamily="34" charset="0"/>
              </a:rPr>
              <a:t>NRP			</a:t>
            </a:r>
            <a:r>
              <a:rPr lang="sl-SI" sz="2600" dirty="0" smtClean="0">
                <a:latin typeface="Tahoma" pitchFamily="34" charset="0"/>
              </a:rPr>
              <a:t>namenska raba prostora</a:t>
            </a:r>
          </a:p>
          <a:p>
            <a:pPr marL="457200" indent="-457200">
              <a:spcAft>
                <a:spcPts val="600"/>
              </a:spcAft>
              <a:tabLst>
                <a:tab pos="444500" algn="l"/>
                <a:tab pos="809625" algn="l"/>
                <a:tab pos="990600" algn="l"/>
                <a:tab pos="1438275" algn="l"/>
              </a:tabLst>
            </a:pPr>
            <a:r>
              <a:rPr lang="sl-SI" sz="2600" dirty="0" smtClean="0">
                <a:latin typeface="Tahoma" pitchFamily="34" charset="0"/>
              </a:rPr>
              <a:t>ZKP			zemljiško katastrski prikaz</a:t>
            </a:r>
          </a:p>
          <a:p>
            <a:pPr marL="457200" indent="-457200">
              <a:spcAft>
                <a:spcPts val="600"/>
              </a:spcAft>
              <a:tabLst>
                <a:tab pos="444500" algn="l"/>
                <a:tab pos="809625" algn="l"/>
                <a:tab pos="990600" algn="l"/>
                <a:tab pos="1438275" algn="l"/>
              </a:tabLst>
            </a:pPr>
            <a:r>
              <a:rPr lang="sl-SI" sz="2600" dirty="0" err="1" smtClean="0">
                <a:latin typeface="Tahoma" pitchFamily="34" charset="0"/>
              </a:rPr>
              <a:t>ZKN			</a:t>
            </a:r>
            <a:r>
              <a:rPr lang="sl-SI" sz="2600" dirty="0" smtClean="0">
                <a:latin typeface="Tahoma" pitchFamily="34" charset="0"/>
              </a:rPr>
              <a:t>zemljiško katastrski načrt</a:t>
            </a:r>
          </a:p>
          <a:p>
            <a:pPr marL="457200" indent="-457200">
              <a:spcAft>
                <a:spcPts val="600"/>
              </a:spcAft>
              <a:tabLst>
                <a:tab pos="444500" algn="l"/>
                <a:tab pos="809625" algn="l"/>
                <a:tab pos="990600" algn="l"/>
                <a:tab pos="1438275" algn="l"/>
              </a:tabLst>
            </a:pPr>
            <a:r>
              <a:rPr lang="sl-SI" sz="2600" dirty="0" err="1" smtClean="0">
                <a:latin typeface="Tahoma" pitchFamily="34" charset="0"/>
              </a:rPr>
              <a:t>NUP			</a:t>
            </a:r>
            <a:r>
              <a:rPr lang="sl-SI" sz="2600" dirty="0" smtClean="0">
                <a:latin typeface="Tahoma" pitchFamily="34" charset="0"/>
              </a:rPr>
              <a:t>Nosilci urejanja prostora</a:t>
            </a:r>
          </a:p>
          <a:p>
            <a:pPr marL="457200" indent="-457200">
              <a:spcAft>
                <a:spcPts val="600"/>
              </a:spcAft>
              <a:tabLst>
                <a:tab pos="444500" algn="l"/>
                <a:tab pos="809625" algn="l"/>
                <a:tab pos="990600" algn="l"/>
                <a:tab pos="1438275" algn="l"/>
              </a:tabLst>
            </a:pPr>
            <a:r>
              <a:rPr lang="sl-SI" sz="2600" dirty="0" err="1" smtClean="0">
                <a:latin typeface="Tahoma" pitchFamily="34" charset="0"/>
              </a:rPr>
              <a:t>MNVP		</a:t>
            </a:r>
            <a:r>
              <a:rPr lang="sl-SI" sz="2600" dirty="0" smtClean="0">
                <a:latin typeface="Tahoma" pitchFamily="34" charset="0"/>
              </a:rPr>
              <a:t>Ministrstvo za naravne vire in prostor</a:t>
            </a:r>
          </a:p>
          <a:p>
            <a:pPr marL="457200" indent="-457200">
              <a:spcAft>
                <a:spcPts val="600"/>
              </a:spcAft>
              <a:tabLst>
                <a:tab pos="444500" algn="l"/>
                <a:tab pos="809625" algn="l"/>
                <a:tab pos="990600" algn="l"/>
                <a:tab pos="1438275" algn="l"/>
              </a:tabLst>
            </a:pPr>
            <a:r>
              <a:rPr lang="sl-SI" sz="2600" dirty="0" err="1" smtClean="0">
                <a:latin typeface="Tahoma" pitchFamily="34" charset="0"/>
              </a:rPr>
              <a:t>GURS		</a:t>
            </a:r>
            <a:r>
              <a:rPr lang="sl-SI" sz="2600" dirty="0" smtClean="0">
                <a:latin typeface="Tahoma" pitchFamily="34" charset="0"/>
              </a:rPr>
              <a:t>Geodetska uprava RS</a:t>
            </a:r>
          </a:p>
          <a:p>
            <a:pPr marL="457200" indent="-457200">
              <a:spcAft>
                <a:spcPts val="600"/>
              </a:spcAft>
              <a:tabLst>
                <a:tab pos="444500" algn="l"/>
                <a:tab pos="809625" algn="l"/>
                <a:tab pos="990600" algn="l"/>
                <a:tab pos="1438275" algn="l"/>
              </a:tabLst>
            </a:pPr>
            <a:r>
              <a:rPr lang="sl-SI" sz="2600" dirty="0" smtClean="0">
                <a:latin typeface="Tahoma" pitchFamily="34" charset="0"/>
              </a:rPr>
              <a:t>ZUreP-3	Zakon o urejanju prostora (od jun. 2022)</a:t>
            </a:r>
          </a:p>
          <a:p>
            <a:pPr marL="457200" indent="-457200">
              <a:spcAft>
                <a:spcPts val="600"/>
              </a:spcAft>
              <a:tabLst>
                <a:tab pos="444500" algn="l"/>
                <a:tab pos="809625" algn="l"/>
                <a:tab pos="990600" algn="l"/>
                <a:tab pos="1438275" algn="l"/>
              </a:tabLst>
            </a:pPr>
            <a:r>
              <a:rPr lang="sl-SI" sz="2600" dirty="0" err="1" smtClean="0">
                <a:latin typeface="Tahoma" pitchFamily="34" charset="0"/>
              </a:rPr>
              <a:t>PIS			</a:t>
            </a:r>
            <a:r>
              <a:rPr lang="sl-SI" sz="2600" dirty="0" smtClean="0">
                <a:latin typeface="Tahoma" pitchFamily="34" charset="0"/>
              </a:rPr>
              <a:t>državni prostorski informacijski sistem</a:t>
            </a:r>
          </a:p>
        </p:txBody>
      </p:sp>
      <p:cxnSp>
        <p:nvCxnSpPr>
          <p:cNvPr id="3077" name="Straight Connector 11"/>
          <p:cNvCxnSpPr>
            <a:cxnSpLocks noChangeShapeType="1"/>
          </p:cNvCxnSpPr>
          <p:nvPr/>
        </p:nvCxnSpPr>
        <p:spPr bwMode="auto">
          <a:xfrm>
            <a:off x="0" y="1255711"/>
            <a:ext cx="91440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r>
              <a:rPr lang="sl-SI" sz="36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SAMOSTOJNI POSTOPEK </a:t>
            </a:r>
            <a:r>
              <a:rPr lang="sl-SI" sz="3600" b="1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TP</a:t>
            </a:r>
            <a:endParaRPr lang="sl-SI" sz="3600" b="1" dirty="0" smtClean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160867" y="925798"/>
            <a:ext cx="8983133" cy="5369494"/>
          </a:xfrm>
        </p:spPr>
        <p:txBody>
          <a:bodyPr/>
          <a:lstStyle/>
          <a:p>
            <a:pPr>
              <a:spcAft>
                <a:spcPts val="600"/>
              </a:spcAft>
              <a:buNone/>
            </a:pPr>
            <a:r>
              <a:rPr lang="sl-SI" sz="2800" u="sng" dirty="0" smtClean="0">
                <a:latin typeface="Tahoma" pitchFamily="34" charset="0"/>
                <a:cs typeface="Tahoma" pitchFamily="34" charset="0"/>
              </a:rPr>
              <a:t>Vloga občine: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sl-SI" sz="2800" dirty="0" smtClean="0">
                <a:latin typeface="Tahoma" pitchFamily="34" charset="0"/>
                <a:cs typeface="Tahoma" pitchFamily="34" charset="0"/>
              </a:rPr>
              <a:t>Sklep župana o pričetku </a:t>
            </a:r>
            <a:r>
              <a:rPr lang="sl-SI" sz="2800" dirty="0" err="1" smtClean="0">
                <a:latin typeface="Tahoma" pitchFamily="34" charset="0"/>
                <a:cs typeface="Tahoma" pitchFamily="34" charset="0"/>
              </a:rPr>
              <a:t>TP</a:t>
            </a:r>
            <a:r>
              <a:rPr lang="sl-SI" sz="2800" dirty="0" smtClean="0">
                <a:latin typeface="Tahoma" pitchFamily="34" charset="0"/>
                <a:cs typeface="Tahoma" pitchFamily="34" charset="0"/>
              </a:rPr>
              <a:t> (objava v ur. glasilu)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sl-SI" sz="2800" dirty="0" smtClean="0">
                <a:latin typeface="Tahoma" pitchFamily="34" charset="0"/>
                <a:cs typeface="Tahoma" pitchFamily="34" charset="0"/>
              </a:rPr>
              <a:t>Osnutek </a:t>
            </a:r>
            <a:r>
              <a:rPr lang="sl-SI" sz="2800" dirty="0" err="1" smtClean="0">
                <a:latin typeface="Tahoma" pitchFamily="34" charset="0"/>
                <a:cs typeface="Tahoma" pitchFamily="34" charset="0"/>
              </a:rPr>
              <a:t>TP</a:t>
            </a:r>
            <a:r>
              <a:rPr lang="sl-SI" sz="28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sl-SI" sz="2800" dirty="0" err="1" smtClean="0">
                <a:latin typeface="Tahoma" pitchFamily="34" charset="0"/>
                <a:cs typeface="Tahoma" pitchFamily="34" charset="0"/>
              </a:rPr>
              <a:t>OPN</a:t>
            </a:r>
            <a:r>
              <a:rPr lang="sl-SI" sz="2800" dirty="0" smtClean="0">
                <a:latin typeface="Tahoma" pitchFamily="34" charset="0"/>
                <a:cs typeface="Tahoma" pitchFamily="34" charset="0"/>
              </a:rPr>
              <a:t> (potrditev občinskega urbanista)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sl-SI" sz="2800" dirty="0" smtClean="0">
                <a:latin typeface="Tahoma" pitchFamily="34" charset="0"/>
                <a:cs typeface="Tahoma" pitchFamily="34" charset="0"/>
              </a:rPr>
              <a:t>MOP preveri tehnično ustreznost, objava v </a:t>
            </a:r>
            <a:r>
              <a:rPr lang="sl-SI" sz="2800" dirty="0" err="1" smtClean="0">
                <a:latin typeface="Tahoma" pitchFamily="34" charset="0"/>
                <a:cs typeface="Tahoma" pitchFamily="34" charset="0"/>
              </a:rPr>
              <a:t>PIS</a:t>
            </a:r>
            <a:endParaRPr lang="sl-SI" sz="2800" dirty="0" smtClean="0">
              <a:latin typeface="Tahoma" pitchFamily="34" charset="0"/>
              <a:cs typeface="Tahoma" pitchFamily="34" charset="0"/>
            </a:endParaRP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sl-SI" sz="2800" dirty="0" smtClean="0">
                <a:latin typeface="Tahoma" pitchFamily="34" charset="0"/>
                <a:cs typeface="Tahoma" pitchFamily="34" charset="0"/>
              </a:rPr>
              <a:t>Javna objava </a:t>
            </a:r>
            <a:r>
              <a:rPr lang="sl-SI" sz="2800" dirty="0" err="1" smtClean="0">
                <a:latin typeface="Tahoma" pitchFamily="34" charset="0"/>
                <a:cs typeface="Tahoma" pitchFamily="34" charset="0"/>
              </a:rPr>
              <a:t>TP</a:t>
            </a:r>
            <a:r>
              <a:rPr lang="sl-SI" sz="28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sl-SI" sz="2800" dirty="0" err="1" smtClean="0">
                <a:latin typeface="Tahoma" pitchFamily="34" charset="0"/>
                <a:cs typeface="Tahoma" pitchFamily="34" charset="0"/>
              </a:rPr>
              <a:t>OPN</a:t>
            </a:r>
            <a:r>
              <a:rPr lang="sl-SI" sz="2800" dirty="0" smtClean="0">
                <a:latin typeface="Tahoma" pitchFamily="34" charset="0"/>
                <a:cs typeface="Tahoma" pitchFamily="34" charset="0"/>
              </a:rPr>
              <a:t> (min. 15 dni, samo </a:t>
            </a:r>
            <a:r>
              <a:rPr lang="sl-SI" sz="2800" dirty="0" err="1" smtClean="0">
                <a:latin typeface="Tahoma" pitchFamily="34" charset="0"/>
                <a:cs typeface="Tahoma" pitchFamily="34" charset="0"/>
              </a:rPr>
              <a:t>www</a:t>
            </a:r>
            <a:r>
              <a:rPr lang="sl-SI" sz="2800" dirty="0" smtClean="0">
                <a:latin typeface="Tahoma" pitchFamily="34" charset="0"/>
                <a:cs typeface="Tahoma" pitchFamily="34" charset="0"/>
              </a:rPr>
              <a:t>)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sl-SI" sz="2800" dirty="0" smtClean="0">
                <a:latin typeface="Tahoma" pitchFamily="34" charset="0"/>
                <a:cs typeface="Tahoma" pitchFamily="34" charset="0"/>
              </a:rPr>
              <a:t>Stališča do pripomb javnosti (gradivo na seji OS)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sl-SI" sz="2800" dirty="0" smtClean="0">
                <a:latin typeface="Tahoma" pitchFamily="34" charset="0"/>
                <a:cs typeface="Tahoma" pitchFamily="34" charset="0"/>
              </a:rPr>
              <a:t>Obravnava in sprejem sklepa na OS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sl-SI" sz="2800" dirty="0" smtClean="0">
                <a:latin typeface="Tahoma" pitchFamily="34" charset="0"/>
                <a:cs typeface="Tahoma" pitchFamily="34" charset="0"/>
              </a:rPr>
              <a:t>Sklep o </a:t>
            </a:r>
            <a:r>
              <a:rPr lang="sl-SI" sz="2800" dirty="0" err="1" smtClean="0">
                <a:latin typeface="Tahoma" pitchFamily="34" charset="0"/>
                <a:cs typeface="Tahoma" pitchFamily="34" charset="0"/>
              </a:rPr>
              <a:t>TP</a:t>
            </a:r>
            <a:r>
              <a:rPr lang="sl-SI" sz="28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sl-SI" sz="2800" dirty="0" err="1" smtClean="0">
                <a:latin typeface="Tahoma" pitchFamily="34" charset="0"/>
                <a:cs typeface="Tahoma" pitchFamily="34" charset="0"/>
              </a:rPr>
              <a:t>OPN</a:t>
            </a:r>
            <a:r>
              <a:rPr lang="sl-SI" sz="2800" dirty="0" smtClean="0">
                <a:latin typeface="Tahoma" pitchFamily="34" charset="0"/>
                <a:cs typeface="Tahoma" pitchFamily="34" charset="0"/>
              </a:rPr>
              <a:t> (objava v ur. glasilu)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sl-SI" sz="2800" dirty="0" smtClean="0">
                <a:latin typeface="Tahoma" pitchFamily="34" charset="0"/>
                <a:cs typeface="Tahoma" pitchFamily="34" charset="0"/>
              </a:rPr>
              <a:t>Objava v </a:t>
            </a:r>
            <a:r>
              <a:rPr lang="sl-SI" sz="2800" dirty="0" err="1" smtClean="0">
                <a:latin typeface="Tahoma" pitchFamily="34" charset="0"/>
                <a:cs typeface="Tahoma" pitchFamily="34" charset="0"/>
              </a:rPr>
              <a:t>PIS</a:t>
            </a:r>
            <a:r>
              <a:rPr lang="sl-SI" sz="2800" dirty="0" smtClean="0">
                <a:latin typeface="Tahoma" pitchFamily="34" charset="0"/>
                <a:cs typeface="Tahoma" pitchFamily="34" charset="0"/>
              </a:rPr>
              <a:t> (in PISO)</a:t>
            </a:r>
            <a:endParaRPr lang="sl-SI" sz="2400" dirty="0" smtClean="0">
              <a:latin typeface="Tahoma" pitchFamily="34" charset="0"/>
              <a:cs typeface="Tahoma" pitchFamily="34" charset="0"/>
            </a:endParaRPr>
          </a:p>
          <a:p>
            <a:pPr>
              <a:buNone/>
            </a:pPr>
            <a:endParaRPr lang="sl-SI" sz="2400" dirty="0" smtClean="0">
              <a:latin typeface="Tahoma" pitchFamily="34" charset="0"/>
              <a:cs typeface="Tahoma" pitchFamily="34" charset="0"/>
            </a:endParaRPr>
          </a:p>
        </p:txBody>
      </p:sp>
      <p:cxnSp>
        <p:nvCxnSpPr>
          <p:cNvPr id="4100" name="Straight Connector 3"/>
          <p:cNvCxnSpPr>
            <a:cxnSpLocks noChangeShapeType="1"/>
          </p:cNvCxnSpPr>
          <p:nvPr/>
        </p:nvCxnSpPr>
        <p:spPr bwMode="auto">
          <a:xfrm>
            <a:off x="0" y="756469"/>
            <a:ext cx="91440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26349" y="2444261"/>
          <a:ext cx="8779932" cy="35151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4297"/>
                <a:gridCol w="4615635"/>
              </a:tblGrid>
              <a:tr h="70142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l-SI" sz="1500" i="0" dirty="0" err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TP</a:t>
                      </a:r>
                      <a:r>
                        <a:rPr lang="sl-SI" sz="1500" i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V POSTOPKU PRIPRAVE </a:t>
                      </a:r>
                      <a:r>
                        <a:rPr lang="sl-SI" sz="1500" i="0" dirty="0" err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OPN</a:t>
                      </a:r>
                      <a:endParaRPr lang="sl-SI" sz="1500" i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/>
                      <a:r>
                        <a:rPr lang="sl-SI" sz="1500" i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po</a:t>
                      </a:r>
                      <a:r>
                        <a:rPr lang="sl-SI" sz="1500" i="0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141. čl. ZUreP-3</a:t>
                      </a:r>
                      <a:endParaRPr lang="sl-SI" sz="1500" i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sl-SI" sz="1900" i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sl-SI" sz="1900" i="0" dirty="0" err="1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TP</a:t>
                      </a:r>
                      <a:r>
                        <a:rPr lang="sl-SI" sz="1900" i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KOT SAMOSTOJNI </a:t>
                      </a:r>
                      <a:r>
                        <a:rPr lang="sl-SI" sz="1900" i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POSTOPEK</a:t>
                      </a:r>
                      <a:endParaRPr lang="sl-SI" sz="1900" i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/>
                      <a:r>
                        <a:rPr lang="sl-SI" sz="1900" i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po 142. čl. ZUreP-3</a:t>
                      </a:r>
                      <a:endParaRPr lang="sl-SI" sz="1900" i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E9E"/>
                    </a:solidFill>
                  </a:tcPr>
                </a:tc>
              </a:tr>
              <a:tr h="700852">
                <a:tc>
                  <a:txBody>
                    <a:bodyPr/>
                    <a:lstStyle/>
                    <a:p>
                      <a:pPr algn="ctr"/>
                      <a:r>
                        <a:rPr lang="sl-SI" sz="1500" i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več</a:t>
                      </a:r>
                      <a:r>
                        <a:rPr lang="sl-SI" sz="1500" i="0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let </a:t>
                      </a:r>
                    </a:p>
                    <a:p>
                      <a:pPr algn="ctr"/>
                      <a:r>
                        <a:rPr lang="sl-SI" sz="1500" i="0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(toliko kot traja sprejem </a:t>
                      </a:r>
                      <a:r>
                        <a:rPr lang="sl-SI" sz="1500" i="0" baseline="0" dirty="0" err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OPN</a:t>
                      </a:r>
                      <a:r>
                        <a:rPr lang="sl-SI" sz="1500" i="0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  <a:endParaRPr lang="sl-SI" sz="1500" i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900" i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r>
                        <a:rPr lang="sl-SI" sz="1900" i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– 6 mesecev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E9E"/>
                    </a:solidFill>
                  </a:tcPr>
                </a:tc>
              </a:tr>
              <a:tr h="1001217">
                <a:tc>
                  <a:txBody>
                    <a:bodyPr/>
                    <a:lstStyle/>
                    <a:p>
                      <a:pPr algn="ctr"/>
                      <a:r>
                        <a:rPr lang="sl-SI" sz="1500" i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se izvede</a:t>
                      </a:r>
                      <a:r>
                        <a:rPr lang="sl-SI" sz="1500" i="0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pred osnutkom </a:t>
                      </a:r>
                      <a:r>
                        <a:rPr lang="sl-SI" sz="1500" i="0" baseline="0" dirty="0" err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OPN</a:t>
                      </a:r>
                      <a:r>
                        <a:rPr lang="sl-SI" sz="1500" i="0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in </a:t>
                      </a:r>
                    </a:p>
                    <a:p>
                      <a:pPr algn="ctr"/>
                      <a:r>
                        <a:rPr lang="sl-SI" sz="1500" i="0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pred sprejemom </a:t>
                      </a:r>
                      <a:r>
                        <a:rPr lang="sl-SI" sz="1500" i="0" baseline="0" dirty="0" err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OPN</a:t>
                      </a:r>
                      <a:r>
                        <a:rPr lang="sl-SI" sz="1500" i="0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</a:p>
                    <a:p>
                      <a:pPr algn="ctr"/>
                      <a:r>
                        <a:rPr lang="sl-SI" sz="1500" i="0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(če se vmes posodobi </a:t>
                      </a:r>
                      <a:r>
                        <a:rPr lang="sl-SI" sz="1500" i="0" baseline="0" dirty="0" err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ZKN</a:t>
                      </a:r>
                      <a:r>
                        <a:rPr lang="sl-SI" sz="1500" i="0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  <a:endParaRPr lang="sl-SI" sz="1500" i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900" i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takojšnja uporaba po uveljavitvi sklepa</a:t>
                      </a:r>
                    </a:p>
                    <a:p>
                      <a:pPr algn="ctr"/>
                      <a:r>
                        <a:rPr lang="sl-SI" sz="1800" i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</a:t>
                      </a:r>
                      <a:r>
                        <a:rPr lang="sl-SI" sz="1800" i="0" dirty="0" err="1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LI</a:t>
                      </a:r>
                      <a:r>
                        <a:rPr lang="sl-SI" sz="1800" i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 prodaja nepremičnin, skladnost</a:t>
                      </a:r>
                      <a:r>
                        <a:rPr lang="sl-SI" sz="1800" i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z </a:t>
                      </a:r>
                      <a:r>
                        <a:rPr lang="sl-SI" sz="1800" i="0" baseline="0" dirty="0" err="1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ZKN</a:t>
                      </a:r>
                      <a:r>
                        <a:rPr lang="sl-SI" sz="1800" i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  <a:endParaRPr lang="sl-SI" sz="1800" i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E9E"/>
                    </a:solidFill>
                  </a:tcPr>
                </a:tc>
              </a:tr>
              <a:tr h="70142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l-SI" sz="1500" i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del spremljajočega gradiva</a:t>
                      </a:r>
                    </a:p>
                    <a:p>
                      <a:pPr algn="ctr"/>
                      <a:r>
                        <a:rPr lang="sl-SI" sz="1500" i="0" dirty="0" err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NUP</a:t>
                      </a:r>
                      <a:r>
                        <a:rPr lang="sl-SI" sz="1500" i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se</a:t>
                      </a:r>
                      <a:r>
                        <a:rPr lang="sl-SI" sz="1500" i="0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seznanijo</a:t>
                      </a:r>
                      <a:endParaRPr lang="sl-SI" sz="1500" i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900" i="0" baseline="0" dirty="0" err="1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NUP</a:t>
                      </a:r>
                      <a:r>
                        <a:rPr lang="sl-SI" sz="1900" i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ne sodelujejo</a:t>
                      </a:r>
                      <a:endParaRPr lang="sl-SI" sz="1900" i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E9E"/>
                    </a:solidFill>
                  </a:tcPr>
                </a:tc>
              </a:tr>
              <a:tr h="410191">
                <a:tc>
                  <a:txBody>
                    <a:bodyPr/>
                    <a:lstStyle/>
                    <a:p>
                      <a:pPr algn="ctr"/>
                      <a:r>
                        <a:rPr lang="sl-SI" sz="1500" i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30 dni v okviru javne objave </a:t>
                      </a:r>
                      <a:r>
                        <a:rPr lang="sl-SI" sz="1500" i="0" dirty="0" err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OPN</a:t>
                      </a:r>
                      <a:endParaRPr lang="sl-SI" sz="1500" i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900" i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15 dni javna objava</a:t>
                      </a:r>
                      <a:endParaRPr lang="sl-SI" sz="1900" i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E9E"/>
                    </a:solidFill>
                  </a:tcPr>
                </a:tc>
              </a:tr>
            </a:tbl>
          </a:graphicData>
        </a:graphic>
      </p:graphicFrame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59423"/>
          </a:xfrm>
        </p:spPr>
        <p:txBody>
          <a:bodyPr/>
          <a:lstStyle/>
          <a:p>
            <a:r>
              <a:rPr lang="sl-SI" sz="3600" b="1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TP</a:t>
            </a:r>
            <a:r>
              <a:rPr lang="sl-SI" sz="36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– DOSEDANJE IZKUŠNJE</a:t>
            </a:r>
            <a:endParaRPr lang="sl-SI" sz="3600" b="1" dirty="0" smtClean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767535"/>
            <a:ext cx="914400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360000">
              <a:lnSpc>
                <a:spcPct val="150000"/>
              </a:lnSpc>
              <a:buFont typeface="Wingdings" pitchFamily="2" charset="2"/>
              <a:buChar char="Ø"/>
            </a:pPr>
            <a:r>
              <a:rPr lang="sl-SI" sz="1700" dirty="0" smtClean="0"/>
              <a:t>9 </a:t>
            </a:r>
            <a:r>
              <a:rPr lang="sl-SI" sz="1700" dirty="0" smtClean="0"/>
              <a:t>sprejetih </a:t>
            </a:r>
            <a:r>
              <a:rPr lang="sl-SI" sz="1700" dirty="0" smtClean="0"/>
              <a:t>sklepov </a:t>
            </a:r>
            <a:r>
              <a:rPr lang="sl-SI" sz="1700" dirty="0" err="1" smtClean="0"/>
              <a:t>TP</a:t>
            </a:r>
            <a:r>
              <a:rPr lang="sl-SI" sz="1700" dirty="0" smtClean="0"/>
              <a:t> </a:t>
            </a:r>
            <a:r>
              <a:rPr lang="sl-SI" sz="1700" dirty="0" err="1" smtClean="0"/>
              <a:t>OPN</a:t>
            </a:r>
            <a:r>
              <a:rPr lang="sl-SI" sz="1700" dirty="0" smtClean="0"/>
              <a:t> skupaj s partnerjem </a:t>
            </a:r>
            <a:r>
              <a:rPr lang="sl-SI" sz="1700" dirty="0" err="1" smtClean="0"/>
              <a:t>Realis</a:t>
            </a:r>
            <a:endParaRPr lang="sl-SI" sz="1700" dirty="0" smtClean="0"/>
          </a:p>
          <a:p>
            <a:pPr indent="-360000">
              <a:lnSpc>
                <a:spcPct val="150000"/>
              </a:lnSpc>
              <a:buFont typeface="Wingdings" pitchFamily="2" charset="2"/>
              <a:buChar char="Ø"/>
            </a:pPr>
            <a:r>
              <a:rPr lang="sl-SI" sz="1700" dirty="0" smtClean="0"/>
              <a:t>Tehnična pravila za pripravo </a:t>
            </a:r>
            <a:r>
              <a:rPr lang="sl-SI" sz="1700" dirty="0" err="1" smtClean="0"/>
              <a:t>obč</a:t>
            </a:r>
            <a:r>
              <a:rPr lang="sl-SI" sz="1700" dirty="0" smtClean="0"/>
              <a:t>. prost. izvedbenih aktov v digitalni obliki (od dec. 2023)</a:t>
            </a:r>
          </a:p>
          <a:p>
            <a:pPr indent="-360000">
              <a:lnSpc>
                <a:spcPct val="150000"/>
              </a:lnSpc>
              <a:buFont typeface="Wingdings" pitchFamily="2" charset="2"/>
              <a:buChar char="Ø"/>
            </a:pPr>
            <a:r>
              <a:rPr lang="sl-SI" sz="1700" dirty="0" smtClean="0"/>
              <a:t>Kakovost izvornih podatkov</a:t>
            </a:r>
          </a:p>
          <a:p>
            <a:pPr indent="-360000">
              <a:lnSpc>
                <a:spcPct val="150000"/>
              </a:lnSpc>
              <a:buFont typeface="Wingdings" pitchFamily="2" charset="2"/>
              <a:buChar char="Ø"/>
            </a:pPr>
            <a:r>
              <a:rPr lang="sl-SI" sz="1700" dirty="0" smtClean="0"/>
              <a:t>Rok za prvo </a:t>
            </a:r>
            <a:r>
              <a:rPr lang="sl-SI" sz="1700" dirty="0" err="1" smtClean="0"/>
              <a:t>TP</a:t>
            </a:r>
            <a:r>
              <a:rPr lang="sl-SI" sz="1700" dirty="0" smtClean="0"/>
              <a:t> = 31.12.2024 (305. čl. ZUreP-3)</a:t>
            </a:r>
            <a:endParaRPr lang="sl-SI" sz="1700" dirty="0"/>
          </a:p>
        </p:txBody>
      </p:sp>
      <p:cxnSp>
        <p:nvCxnSpPr>
          <p:cNvPr id="8" name="Straight Connector 11"/>
          <p:cNvCxnSpPr>
            <a:cxnSpLocks noChangeShapeType="1"/>
          </p:cNvCxnSpPr>
          <p:nvPr/>
        </p:nvCxnSpPr>
        <p:spPr bwMode="auto">
          <a:xfrm>
            <a:off x="0" y="703426"/>
            <a:ext cx="91440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dirty="0" err="1" smtClean="0"/>
              <a:t>Lp</a:t>
            </a:r>
            <a:r>
              <a:rPr lang="sl-SI" dirty="0" smtClean="0"/>
              <a:t> v </a:t>
            </a:r>
            <a:r>
              <a:rPr lang="sl-SI" dirty="0" err="1" smtClean="0"/>
              <a:t>tp</a:t>
            </a:r>
            <a:endParaRPr lang="sl-SI" dirty="0" smtClean="0"/>
          </a:p>
          <a:p>
            <a:r>
              <a:rPr lang="sl-SI" dirty="0" err="1" smtClean="0"/>
              <a:t>TP</a:t>
            </a:r>
            <a:r>
              <a:rPr lang="sl-SI" dirty="0" smtClean="0"/>
              <a:t> je že izvedena, kako naprej z rednim postopkom </a:t>
            </a:r>
            <a:r>
              <a:rPr lang="sl-SI" dirty="0" err="1" smtClean="0"/>
              <a:t>OPN</a:t>
            </a:r>
            <a:endParaRPr lang="sl-SI" dirty="0" smtClean="0"/>
          </a:p>
          <a:p>
            <a:r>
              <a:rPr lang="sl-SI" dirty="0" err="1" smtClean="0"/>
              <a:t>TP</a:t>
            </a:r>
            <a:r>
              <a:rPr lang="sl-SI" dirty="0" smtClean="0"/>
              <a:t> pomembna za </a:t>
            </a:r>
            <a:r>
              <a:rPr lang="sl-SI" dirty="0" err="1" smtClean="0"/>
              <a:t>ESZ</a:t>
            </a:r>
            <a:endParaRPr lang="sl-SI" dirty="0" smtClean="0"/>
          </a:p>
          <a:p>
            <a:r>
              <a:rPr lang="sl-SI" dirty="0" smtClean="0"/>
              <a:t>Sredstva </a:t>
            </a:r>
            <a:r>
              <a:rPr lang="sl-SI" dirty="0" err="1" smtClean="0"/>
              <a:t>MNVP</a:t>
            </a:r>
            <a:r>
              <a:rPr lang="sl-SI" dirty="0" smtClean="0"/>
              <a:t>, potrjen sklep do konca tega leta</a:t>
            </a:r>
          </a:p>
          <a:p>
            <a:r>
              <a:rPr lang="sl-SI" dirty="0" smtClean="0"/>
              <a:t>Izkušnje: vloga izdelovalca </a:t>
            </a:r>
            <a:r>
              <a:rPr lang="sl-SI" dirty="0" err="1" smtClean="0"/>
              <a:t>shp</a:t>
            </a:r>
            <a:r>
              <a:rPr lang="sl-SI" dirty="0" smtClean="0"/>
              <a:t> </a:t>
            </a:r>
            <a:r>
              <a:rPr lang="sl-SI" dirty="0" err="1" smtClean="0"/>
              <a:t>nrp</a:t>
            </a:r>
            <a:r>
              <a:rPr lang="sl-SI" dirty="0" smtClean="0"/>
              <a:t>, poznavanje </a:t>
            </a:r>
            <a:r>
              <a:rPr lang="sl-SI" dirty="0" err="1" smtClean="0"/>
              <a:t>GIS</a:t>
            </a:r>
            <a:r>
              <a:rPr lang="sl-SI" dirty="0" smtClean="0"/>
              <a:t>, natančnost</a:t>
            </a:r>
            <a:endParaRPr lang="sl-SI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11880</TotalTime>
  <Words>267</Words>
  <Application>Microsoft Office PowerPoint</Application>
  <PresentationFormat>On-screen Show (4:3)</PresentationFormat>
  <Paragraphs>53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Default Design</vt:lpstr>
      <vt:lpstr>TEHNIČNA POSODOBITEV PROSTORSKIH IZVEDBENIH AKTOV PO ZUreP-3</vt:lpstr>
      <vt:lpstr>Slide 2</vt:lpstr>
      <vt:lpstr>SAMOSTOJNI POSTOPEK TP</vt:lpstr>
      <vt:lpstr>TP – DOSEDANJE IZKUŠNJE</vt:lpstr>
      <vt:lpstr>Slide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OPN TEHNIČNA POSODOBITEV</dc:title>
  <dc:creator>katarinad</dc:creator>
  <cp:lastModifiedBy>katarinad</cp:lastModifiedBy>
  <cp:revision>287</cp:revision>
  <cp:lastPrinted>1601-01-01T00:00:00Z</cp:lastPrinted>
  <dcterms:created xsi:type="dcterms:W3CDTF">1601-01-01T00:00:00Z</dcterms:created>
  <dcterms:modified xsi:type="dcterms:W3CDTF">2025-05-16T16:32:31Z</dcterms:modified>
</cp:coreProperties>
</file>